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"/>
  </p:notes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</p:sldIdLst>
  <p:sldSz cx="18288000" cy="10287000"/>
  <p:notesSz cx="6858000" cy="9144000"/>
  <p:embeddedFontLst>
    <p:embeddedFont>
      <p:font typeface="Helvetica World" panose="020B0604020202020204" charset="-128"/>
      <p:regular r:id="rId15"/>
    </p:embeddedFont>
    <p:embeddedFont>
      <p:font typeface="Georgia Pro Condensed" panose="020B0604020202020204" charset="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9673" autoAdjust="0"/>
  </p:normalViewPr>
  <p:slideViewPr>
    <p:cSldViewPr>
      <p:cViewPr>
        <p:scale>
          <a:sx n="50" d="100"/>
          <a:sy n="50" d="100"/>
        </p:scale>
        <p:origin x="946" y="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0BE45F-104F-44C5-9934-8F142C26DC54}" type="datetimeFigureOut">
              <a:rPr lang="en-IN" smtClean="0"/>
              <a:t>17-02-2026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63DB0C-5AF8-47CD-9C63-77B496DFC4D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55519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3DB0C-5AF8-47CD-9C63-77B496DFC4D0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05040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3DB0C-5AF8-47CD-9C63-77B496DFC4D0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18870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3DB0C-5AF8-47CD-9C63-77B496DFC4D0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52407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3DB0C-5AF8-47CD-9C63-77B496DFC4D0}" type="slidenum">
              <a:rPr lang="en-IN" smtClean="0"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644465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3DB0C-5AF8-47CD-9C63-77B496DFC4D0}" type="slidenum">
              <a:rPr lang="en-IN" smtClean="0"/>
              <a:t>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4045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3DB0C-5AF8-47CD-9C63-77B496DFC4D0}" type="slidenum">
              <a:rPr lang="en-IN" smtClean="0"/>
              <a:t>11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220076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3DB0C-5AF8-47CD-9C63-77B496DFC4D0}" type="slidenum">
              <a:rPr lang="en-IN" smtClean="0"/>
              <a:t>12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78874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A3C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12700"/>
            <a:ext cx="11201400" cy="10299700"/>
            <a:chOff x="0" y="0"/>
            <a:chExt cx="963348" cy="88579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963348" cy="885799"/>
            </a:xfrm>
            <a:custGeom>
              <a:avLst/>
              <a:gdLst/>
              <a:ahLst/>
              <a:cxnLst/>
              <a:rect l="l" t="t" r="r" b="b"/>
              <a:pathLst>
                <a:path w="963348" h="885799">
                  <a:moveTo>
                    <a:pt x="0" y="0"/>
                  </a:moveTo>
                  <a:lnTo>
                    <a:pt x="963348" y="0"/>
                  </a:lnTo>
                  <a:lnTo>
                    <a:pt x="963348" y="885799"/>
                  </a:lnTo>
                  <a:lnTo>
                    <a:pt x="0" y="885799"/>
                  </a:lnTo>
                  <a:close/>
                </a:path>
              </a:pathLst>
            </a:custGeom>
            <a:solidFill>
              <a:srgbClr val="6F4625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675380" y="975068"/>
            <a:ext cx="9754495" cy="57708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4956"/>
              </a:lnSpc>
            </a:pPr>
            <a:r>
              <a:rPr lang="en-US" sz="14956" u="none" strike="noStrike" spc="-523" dirty="0">
                <a:solidFill>
                  <a:srgbClr val="D4AD6E"/>
                </a:solidFill>
                <a:latin typeface="Georgia Pro Condensed"/>
                <a:ea typeface="Georgia Pro Condensed"/>
                <a:cs typeface="Georgia Pro Condensed"/>
                <a:sym typeface="Georgia Pro Condensed"/>
              </a:rPr>
              <a:t>Indian</a:t>
            </a:r>
          </a:p>
          <a:p>
            <a:pPr lvl="0">
              <a:lnSpc>
                <a:spcPts val="14956"/>
              </a:lnSpc>
            </a:pPr>
            <a:r>
              <a:rPr lang="en-US" sz="14956" spc="-523" dirty="0">
                <a:solidFill>
                  <a:srgbClr val="D4AD6E"/>
                </a:solidFill>
                <a:latin typeface="Georgia Pro Condensed"/>
                <a:ea typeface="Georgia Pro Condensed"/>
                <a:cs typeface="Georgia Pro Condensed"/>
                <a:sym typeface="Georgia Pro Condensed"/>
              </a:rPr>
              <a:t>Classical</a:t>
            </a:r>
            <a:r>
              <a:rPr lang="en-US" sz="14956" u="none" strike="noStrike" spc="-523" dirty="0">
                <a:solidFill>
                  <a:srgbClr val="D4AD6E"/>
                </a:solidFill>
                <a:latin typeface="Georgia Pro Condensed"/>
                <a:ea typeface="Georgia Pro Condensed"/>
                <a:cs typeface="Georgia Pro Condensed"/>
                <a:sym typeface="Georgia Pro Condensed"/>
              </a:rPr>
              <a:t> Dances</a:t>
            </a:r>
          </a:p>
        </p:txBody>
      </p:sp>
      <p:sp>
        <p:nvSpPr>
          <p:cNvPr id="8" name="Freeform 8"/>
          <p:cNvSpPr/>
          <p:nvPr/>
        </p:nvSpPr>
        <p:spPr>
          <a:xfrm rot="-3117037">
            <a:off x="8947742" y="7656091"/>
            <a:ext cx="2112604" cy="1859092"/>
          </a:xfrm>
          <a:custGeom>
            <a:avLst/>
            <a:gdLst/>
            <a:ahLst/>
            <a:cxnLst/>
            <a:rect l="l" t="t" r="r" b="b"/>
            <a:pathLst>
              <a:path w="2112604" h="1859092">
                <a:moveTo>
                  <a:pt x="0" y="0"/>
                </a:moveTo>
                <a:lnTo>
                  <a:pt x="2112604" y="0"/>
                </a:lnTo>
                <a:lnTo>
                  <a:pt x="2112604" y="1859091"/>
                </a:lnTo>
                <a:lnTo>
                  <a:pt x="0" y="185909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2C3883A-0381-17B8-FD2C-A8D0C44897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8600" y="763741"/>
            <a:ext cx="6149232" cy="87595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A3C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296400" y="0"/>
            <a:ext cx="8991600" cy="3352800"/>
            <a:chOff x="0" y="0"/>
            <a:chExt cx="2368158" cy="88304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68158" cy="883042"/>
            </a:xfrm>
            <a:custGeom>
              <a:avLst/>
              <a:gdLst/>
              <a:ahLst/>
              <a:cxnLst/>
              <a:rect l="l" t="t" r="r" b="b"/>
              <a:pathLst>
                <a:path w="2368158" h="883042">
                  <a:moveTo>
                    <a:pt x="0" y="0"/>
                  </a:moveTo>
                  <a:lnTo>
                    <a:pt x="2368158" y="0"/>
                  </a:lnTo>
                  <a:lnTo>
                    <a:pt x="2368158" y="883042"/>
                  </a:lnTo>
                  <a:lnTo>
                    <a:pt x="0" y="883042"/>
                  </a:lnTo>
                  <a:close/>
                </a:path>
              </a:pathLst>
            </a:custGeom>
            <a:solidFill>
              <a:srgbClr val="4A3C3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2368158" cy="9401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666750" y="809625"/>
            <a:ext cx="6886575" cy="3089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n-US" sz="8000" u="none" strike="noStrike">
                <a:solidFill>
                  <a:srgbClr val="D4AD6E"/>
                </a:solidFill>
                <a:latin typeface="Georgia Pro Condensed"/>
                <a:ea typeface="Georgia Pro Condensed"/>
                <a:cs typeface="Georgia Pro Condensed"/>
                <a:sym typeface="Georgia Pro Condensed"/>
              </a:rPr>
              <a:t>Mohiniyattam: Kerala's Graceful Dance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66749" y="4485540"/>
            <a:ext cx="6886575" cy="5801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 err="1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Mohiniyattam</a:t>
            </a: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 is a classical dance from Kerala.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It is known for its soft, graceful, and feminine movements.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The dance expresses emotions, beauty, and devotion.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Dancers wear a white and gold traditional costume.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The music is gentle and soothing.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Movements are slow, smooth, and circular.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 err="1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Mohiniyattam</a:t>
            </a: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 represents elegance and simplicity.</a:t>
            </a:r>
          </a:p>
          <a:p>
            <a:pPr marL="342900" lvl="0" indent="-342900" algn="l">
              <a:lnSpc>
                <a:spcPts val="3499"/>
              </a:lnSpc>
              <a:buFont typeface="Wingdings" panose="05000000000000000000" pitchFamily="2" charset="2"/>
              <a:buChar char="q"/>
            </a:pPr>
            <a:endParaRPr lang="en-US" sz="2499" u="none" strike="noStrike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FB39417-3010-A428-4AB7-6ABB8AED14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" t="5261" r="-431" b="3109"/>
          <a:stretch>
            <a:fillRect/>
          </a:stretch>
        </p:blipFill>
        <p:spPr>
          <a:xfrm>
            <a:off x="9601200" y="0"/>
            <a:ext cx="86868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5E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7858125" cy="10287000"/>
            <a:chOff x="0" y="0"/>
            <a:chExt cx="1031988" cy="13509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31988" cy="1350966"/>
            </a:xfrm>
            <a:custGeom>
              <a:avLst/>
              <a:gdLst/>
              <a:ahLst/>
              <a:cxnLst/>
              <a:rect l="l" t="t" r="r" b="b"/>
              <a:pathLst>
                <a:path w="1031988" h="1350966">
                  <a:moveTo>
                    <a:pt x="0" y="0"/>
                  </a:moveTo>
                  <a:lnTo>
                    <a:pt x="1031988" y="0"/>
                  </a:lnTo>
                  <a:lnTo>
                    <a:pt x="1031988" y="1350966"/>
                  </a:lnTo>
                  <a:lnTo>
                    <a:pt x="0" y="1350966"/>
                  </a:lnTo>
                  <a:close/>
                </a:path>
              </a:pathLst>
            </a:custGeom>
            <a:solidFill>
              <a:srgbClr val="4A3C31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9296400" y="9001760"/>
            <a:ext cx="8324850" cy="618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940"/>
              </a:lnSpc>
            </a:pPr>
            <a:r>
              <a:rPr lang="en-US" sz="3800" spc="-57">
                <a:solidFill>
                  <a:srgbClr val="D4AD6E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Celebrating India's Rich Dance Heritage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303759" y="942975"/>
            <a:ext cx="8317491" cy="19991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4956"/>
              </a:lnSpc>
            </a:pPr>
            <a:r>
              <a:rPr lang="en-US" sz="14956" spc="-523">
                <a:solidFill>
                  <a:srgbClr val="D4AD6E"/>
                </a:solidFill>
                <a:latin typeface="Georgia Pro Condensed"/>
                <a:ea typeface="Georgia Pro Condensed"/>
                <a:cs typeface="Georgia Pro Condensed"/>
                <a:sym typeface="Georgia Pro Condensed"/>
              </a:rPr>
              <a:t>Thank You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159794F-8F9C-E354-5DF1-8D3293996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3" r="28352"/>
          <a:stretch>
            <a:fillRect/>
          </a:stretch>
        </p:blipFill>
        <p:spPr>
          <a:xfrm>
            <a:off x="652462" y="800100"/>
            <a:ext cx="6553200" cy="8686800"/>
          </a:xfrm>
          <a:prstGeom prst="rect">
            <a:avLst/>
          </a:prstGeom>
        </p:spPr>
      </p:pic>
      <p:sp>
        <p:nvSpPr>
          <p:cNvPr id="8" name="Freeform 8"/>
          <p:cNvSpPr/>
          <p:nvPr/>
        </p:nvSpPr>
        <p:spPr>
          <a:xfrm rot="-3117037">
            <a:off x="5418783" y="7952721"/>
            <a:ext cx="2112604" cy="1859092"/>
          </a:xfrm>
          <a:custGeom>
            <a:avLst/>
            <a:gdLst/>
            <a:ahLst/>
            <a:cxnLst/>
            <a:rect l="l" t="t" r="r" b="b"/>
            <a:pathLst>
              <a:path w="2112604" h="1859092">
                <a:moveTo>
                  <a:pt x="0" y="0"/>
                </a:moveTo>
                <a:lnTo>
                  <a:pt x="2112604" y="0"/>
                </a:lnTo>
                <a:lnTo>
                  <a:pt x="2112604" y="1859092"/>
                </a:lnTo>
                <a:lnTo>
                  <a:pt x="0" y="18590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N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6D838A-1D0B-B290-C9C4-A73D9B4708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50DEDF3-67A6-C655-489C-6A3420E160F8}"/>
              </a:ext>
            </a:extLst>
          </p:cNvPr>
          <p:cNvGrpSpPr/>
          <p:nvPr/>
        </p:nvGrpSpPr>
        <p:grpSpPr>
          <a:xfrm>
            <a:off x="-76200" y="-209371"/>
            <a:ext cx="18364201" cy="10488750"/>
            <a:chOff x="0" y="-57150"/>
            <a:chExt cx="4836662" cy="2762469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C81E834-3DB3-D384-67F8-26976189E2D1}"/>
                </a:ext>
              </a:extLst>
            </p:cNvPr>
            <p:cNvSpPr/>
            <p:nvPr/>
          </p:nvSpPr>
          <p:spPr>
            <a:xfrm>
              <a:off x="0" y="-2007"/>
              <a:ext cx="4836662" cy="2707326"/>
            </a:xfrm>
            <a:custGeom>
              <a:avLst/>
              <a:gdLst/>
              <a:ahLst/>
              <a:cxnLst/>
              <a:rect l="l" t="t" r="r" b="b"/>
              <a:pathLst>
                <a:path w="2368158" h="883042">
                  <a:moveTo>
                    <a:pt x="0" y="0"/>
                  </a:moveTo>
                  <a:lnTo>
                    <a:pt x="2368158" y="0"/>
                  </a:lnTo>
                  <a:lnTo>
                    <a:pt x="2368158" y="883042"/>
                  </a:lnTo>
                  <a:lnTo>
                    <a:pt x="0" y="883042"/>
                  </a:lnTo>
                  <a:close/>
                </a:path>
              </a:pathLst>
            </a:custGeom>
            <a:solidFill>
              <a:srgbClr val="4A3C31"/>
            </a:solidFill>
          </p:spPr>
          <p:txBody>
            <a:bodyPr/>
            <a:lstStyle/>
            <a:p>
              <a:endParaRPr lang="en-IN" dirty="0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51021679-B6C1-6FE6-1CE9-2585F775FB1E}"/>
                </a:ext>
              </a:extLst>
            </p:cNvPr>
            <p:cNvSpPr txBox="1"/>
            <p:nvPr/>
          </p:nvSpPr>
          <p:spPr>
            <a:xfrm>
              <a:off x="0" y="-57150"/>
              <a:ext cx="2368158" cy="9401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575B2232-0698-AFDE-D896-F4EF0D9C82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0"/>
            <a:ext cx="9372600" cy="10977623"/>
          </a:xfrm>
          <a:prstGeom prst="rect">
            <a:avLst/>
          </a:prstGeom>
        </p:spPr>
      </p:pic>
      <p:sp>
        <p:nvSpPr>
          <p:cNvPr id="9" name="TextBox 7">
            <a:extLst>
              <a:ext uri="{FF2B5EF4-FFF2-40B4-BE49-F238E27FC236}">
                <a16:creationId xmlns:a16="http://schemas.microsoft.com/office/drawing/2014/main" id="{D0638D33-7932-3F0F-83C3-E4E173FD66B6}"/>
              </a:ext>
            </a:extLst>
          </p:cNvPr>
          <p:cNvSpPr txBox="1"/>
          <p:nvPr/>
        </p:nvSpPr>
        <p:spPr>
          <a:xfrm>
            <a:off x="666750" y="809625"/>
            <a:ext cx="6886575" cy="947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85800" lvl="0" indent="-685800" algn="l">
              <a:lnSpc>
                <a:spcPts val="8000"/>
              </a:lnSpc>
              <a:spcBef>
                <a:spcPct val="0"/>
              </a:spcBef>
              <a:buFont typeface="Wingdings" panose="05000000000000000000" pitchFamily="2" charset="2"/>
              <a:buChar char="q"/>
            </a:pPr>
            <a:r>
              <a:rPr lang="en-US" sz="5500" u="none" strike="noStrike" dirty="0">
                <a:solidFill>
                  <a:srgbClr val="D4AD6E"/>
                </a:solidFill>
                <a:latin typeface="Georgia Pro Condensed"/>
                <a:ea typeface="Georgia Pro Condensed"/>
                <a:cs typeface="Georgia Pro Condensed"/>
                <a:sym typeface="Georgia Pro Condensed"/>
              </a:rPr>
              <a:t>Presented By</a:t>
            </a: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0D36DF92-EBE7-69EE-E4C7-BE183459D820}"/>
              </a:ext>
            </a:extLst>
          </p:cNvPr>
          <p:cNvSpPr txBox="1"/>
          <p:nvPr/>
        </p:nvSpPr>
        <p:spPr>
          <a:xfrm>
            <a:off x="671513" y="3009900"/>
            <a:ext cx="7562850" cy="55399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Saee Marne				07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endParaRPr lang="en-US" sz="4000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Janhavi Umbarkar			18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endParaRPr lang="en-US" sz="4000" u="none" strike="noStrike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 u="none" strike="noStrike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Tanvi </a:t>
            </a:r>
            <a:r>
              <a:rPr lang="en-US" sz="4000" u="none" strike="noStrike" spc="-37" dirty="0" err="1">
                <a:solidFill>
                  <a:srgbClr val="D4AD6E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Dhere</a:t>
            </a:r>
            <a:r>
              <a:rPr lang="en-US" sz="4000" u="none" strike="noStrike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				29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endParaRPr lang="en-US" sz="4000" u="none" strike="noStrike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Rudra Wankhedkar		40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endParaRPr lang="en-US" sz="4000" u="none" strike="noStrike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Shweta Jadhav			51</a:t>
            </a:r>
            <a:endParaRPr lang="en-US" sz="4000" u="none" strike="noStrike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</p:spTree>
    <p:extLst>
      <p:ext uri="{BB962C8B-B14F-4D97-AF65-F5344CB8AC3E}">
        <p14:creationId xmlns:p14="http://schemas.microsoft.com/office/powerpoint/2010/main" val="4250870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763F5-69AC-61B5-1353-3FF8C22C27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E61E46BB-A804-8489-68F4-F972BA619E6C}"/>
              </a:ext>
            </a:extLst>
          </p:cNvPr>
          <p:cNvGrpSpPr/>
          <p:nvPr/>
        </p:nvGrpSpPr>
        <p:grpSpPr>
          <a:xfrm>
            <a:off x="0" y="-12700"/>
            <a:ext cx="11201400" cy="10299700"/>
            <a:chOff x="0" y="0"/>
            <a:chExt cx="963348" cy="885799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57960BC-DAF8-C36D-B7D0-21C711BF44DC}"/>
                </a:ext>
              </a:extLst>
            </p:cNvPr>
            <p:cNvSpPr/>
            <p:nvPr/>
          </p:nvSpPr>
          <p:spPr>
            <a:xfrm>
              <a:off x="0" y="0"/>
              <a:ext cx="963348" cy="885799"/>
            </a:xfrm>
            <a:custGeom>
              <a:avLst/>
              <a:gdLst/>
              <a:ahLst/>
              <a:cxnLst/>
              <a:rect l="l" t="t" r="r" b="b"/>
              <a:pathLst>
                <a:path w="963348" h="885799">
                  <a:moveTo>
                    <a:pt x="0" y="0"/>
                  </a:moveTo>
                  <a:lnTo>
                    <a:pt x="963348" y="0"/>
                  </a:lnTo>
                  <a:lnTo>
                    <a:pt x="963348" y="885799"/>
                  </a:lnTo>
                  <a:lnTo>
                    <a:pt x="0" y="885799"/>
                  </a:lnTo>
                  <a:close/>
                </a:path>
              </a:pathLst>
            </a:custGeom>
            <a:solidFill>
              <a:srgbClr val="6F4625"/>
            </a:solidFill>
          </p:spPr>
        </p:sp>
      </p:grpSp>
      <p:sp>
        <p:nvSpPr>
          <p:cNvPr id="7" name="TextBox 7">
            <a:extLst>
              <a:ext uri="{FF2B5EF4-FFF2-40B4-BE49-F238E27FC236}">
                <a16:creationId xmlns:a16="http://schemas.microsoft.com/office/drawing/2014/main" id="{0FB10AAB-8182-1F97-009F-B180DF51E9FB}"/>
              </a:ext>
            </a:extLst>
          </p:cNvPr>
          <p:cNvSpPr txBox="1"/>
          <p:nvPr/>
        </p:nvSpPr>
        <p:spPr>
          <a:xfrm>
            <a:off x="675380" y="975068"/>
            <a:ext cx="9754495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/>
            <a:r>
              <a:rPr lang="en-US" sz="8000" u="none" strike="noStrike" spc="-523" dirty="0">
                <a:solidFill>
                  <a:srgbClr val="D4AD6E"/>
                </a:solidFill>
                <a:latin typeface="Georgia Pro Condensed"/>
                <a:ea typeface="Georgia Pro Condensed"/>
                <a:cs typeface="Georgia Pro Condensed"/>
                <a:sym typeface="Georgia Pro Condensed"/>
              </a:rPr>
              <a:t>History Of Indian Classical Dances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32201C-27C9-46B0-02A9-C3D176AE0BAC}"/>
              </a:ext>
            </a:extLst>
          </p:cNvPr>
          <p:cNvSpPr txBox="1"/>
          <p:nvPr/>
        </p:nvSpPr>
        <p:spPr>
          <a:xfrm>
            <a:off x="699961" y="4076700"/>
            <a:ext cx="7735357" cy="55626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Indian classical dances have a very long history.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They began thousands of years ago in temples and royal courts.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These dances were used to tell stories from mythology and express devotion.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Many dance movements are explained in an ancient text called the </a:t>
            </a:r>
            <a:r>
              <a:rPr lang="en-US" sz="2499" spc="-37" dirty="0" err="1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Natya</a:t>
            </a: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 Shastra.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Over time, different regions of India developed their own unique styles.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Today, these dances are performed all over the world.</a:t>
            </a:r>
          </a:p>
          <a:p>
            <a:pPr marL="0" lvl="0" indent="0" algn="l">
              <a:lnSpc>
                <a:spcPts val="3499"/>
              </a:lnSpc>
            </a:pPr>
            <a:endParaRPr lang="en-US" sz="2499" u="none" strike="noStrike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8F88F6F-92DA-C083-0CC2-37CE7B679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1" r="15311" b="10021"/>
          <a:stretch>
            <a:fillRect/>
          </a:stretch>
        </p:blipFill>
        <p:spPr>
          <a:xfrm>
            <a:off x="10522165" y="-12700"/>
            <a:ext cx="7735356" cy="1029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130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5E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296400" y="0"/>
            <a:ext cx="8991600" cy="3352800"/>
            <a:chOff x="0" y="0"/>
            <a:chExt cx="2368158" cy="88304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68158" cy="883042"/>
            </a:xfrm>
            <a:custGeom>
              <a:avLst/>
              <a:gdLst/>
              <a:ahLst/>
              <a:cxnLst/>
              <a:rect l="l" t="t" r="r" b="b"/>
              <a:pathLst>
                <a:path w="2368158" h="883042">
                  <a:moveTo>
                    <a:pt x="0" y="0"/>
                  </a:moveTo>
                  <a:lnTo>
                    <a:pt x="2368158" y="0"/>
                  </a:lnTo>
                  <a:lnTo>
                    <a:pt x="2368158" y="883042"/>
                  </a:lnTo>
                  <a:lnTo>
                    <a:pt x="0" y="883042"/>
                  </a:lnTo>
                  <a:close/>
                </a:path>
              </a:pathLst>
            </a:custGeom>
            <a:solidFill>
              <a:srgbClr val="8A5E3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2368158" cy="9401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666750" y="809625"/>
            <a:ext cx="6886575" cy="3089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n-US" sz="8000" u="none" strike="noStrike" dirty="0">
                <a:solidFill>
                  <a:srgbClr val="D4AD6E"/>
                </a:solidFill>
                <a:latin typeface="Georgia Pro Condensed"/>
                <a:ea typeface="Georgia Pro Condensed"/>
                <a:cs typeface="Georgia Pro Condensed"/>
                <a:sym typeface="Georgia Pro Condensed"/>
              </a:rPr>
              <a:t>Bharatanatyam: The Dance of Tradition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42169" y="4100948"/>
            <a:ext cx="7715250" cy="61860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Bharatanatyam is one of the oldest classical dances of India.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It originated in the temples of Tamil Nadu.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This dance mainly expresses devotion and tells mythological stories.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The costume is made of bright silk fabric with a fan-like design.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Dancers wear traditional temple </a:t>
            </a:r>
            <a:r>
              <a:rPr lang="en-US" sz="2499" spc="-37" dirty="0" err="1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jewellery</a:t>
            </a: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 and flowers in their hair.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The dance uses Carnatic music and strong footwork.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It is known for precise movements and expressive hand gestures.</a:t>
            </a:r>
          </a:p>
          <a:p>
            <a:pPr marL="0" lvl="0" indent="0" algn="l">
              <a:lnSpc>
                <a:spcPts val="3499"/>
              </a:lnSpc>
            </a:pPr>
            <a:endParaRPr lang="en-US" sz="2499" u="none" strike="noStrike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8DC2A65-5423-8227-8E5B-ADCDDE4E6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1" t="6455" r="260" b="2823"/>
          <a:stretch>
            <a:fillRect/>
          </a:stretch>
        </p:blipFill>
        <p:spPr>
          <a:xfrm>
            <a:off x="9129252" y="57150"/>
            <a:ext cx="9158748" cy="101727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A3C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296400" y="0"/>
            <a:ext cx="8991600" cy="3352800"/>
            <a:chOff x="0" y="0"/>
            <a:chExt cx="2368158" cy="88304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68158" cy="883042"/>
            </a:xfrm>
            <a:custGeom>
              <a:avLst/>
              <a:gdLst/>
              <a:ahLst/>
              <a:cxnLst/>
              <a:rect l="l" t="t" r="r" b="b"/>
              <a:pathLst>
                <a:path w="2368158" h="883042">
                  <a:moveTo>
                    <a:pt x="0" y="0"/>
                  </a:moveTo>
                  <a:lnTo>
                    <a:pt x="2368158" y="0"/>
                  </a:lnTo>
                  <a:lnTo>
                    <a:pt x="2368158" y="883042"/>
                  </a:lnTo>
                  <a:lnTo>
                    <a:pt x="0" y="883042"/>
                  </a:lnTo>
                  <a:close/>
                </a:path>
              </a:pathLst>
            </a:custGeom>
            <a:solidFill>
              <a:srgbClr val="4A3C3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2368158" cy="9401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666750" y="809625"/>
            <a:ext cx="6886575" cy="2079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n-US" sz="8000" u="none" strike="noStrike">
                <a:solidFill>
                  <a:srgbClr val="D4AD6E"/>
                </a:solidFill>
                <a:latin typeface="Georgia Pro Condensed"/>
                <a:ea typeface="Georgia Pro Condensed"/>
                <a:cs typeface="Georgia Pro Condensed"/>
                <a:sym typeface="Georgia Pro Condensed"/>
              </a:rPr>
              <a:t>Kathak: The Dance of Stories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66750" y="3924300"/>
            <a:ext cx="6886575" cy="61860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Kathak is a classical dance from North India.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The word Kathak comes from “Katha,” which means story.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This dance focuses on storytelling, rhythm, and graceful movements.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Dancers wear flowing costumes and ankle bells called </a:t>
            </a:r>
            <a:r>
              <a:rPr lang="en-US" sz="2499" spc="-37" dirty="0" err="1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ghungroo</a:t>
            </a: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Kathak performances use Hindustani classical music.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This dance is famous for fast spins and intricate footwork.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It combines elegance, expression, and rhythm.</a:t>
            </a:r>
          </a:p>
          <a:p>
            <a:pPr marL="0" lvl="0" indent="0" algn="l">
              <a:lnSpc>
                <a:spcPts val="3499"/>
              </a:lnSpc>
            </a:pPr>
            <a:endParaRPr lang="en-US" sz="2499" u="none" strike="noStrike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D80B492-2504-1A1D-3F88-B5D1091E92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" t="5522" r="-1111" b="4579"/>
          <a:stretch>
            <a:fillRect/>
          </a:stretch>
        </p:blipFill>
        <p:spPr>
          <a:xfrm>
            <a:off x="9601200" y="0"/>
            <a:ext cx="88392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5E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296400" y="0"/>
            <a:ext cx="8991600" cy="3352800"/>
            <a:chOff x="0" y="0"/>
            <a:chExt cx="2368158" cy="88304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68158" cy="883042"/>
            </a:xfrm>
            <a:custGeom>
              <a:avLst/>
              <a:gdLst/>
              <a:ahLst/>
              <a:cxnLst/>
              <a:rect l="l" t="t" r="r" b="b"/>
              <a:pathLst>
                <a:path w="2368158" h="883042">
                  <a:moveTo>
                    <a:pt x="0" y="0"/>
                  </a:moveTo>
                  <a:lnTo>
                    <a:pt x="2368158" y="0"/>
                  </a:lnTo>
                  <a:lnTo>
                    <a:pt x="2368158" y="883042"/>
                  </a:lnTo>
                  <a:lnTo>
                    <a:pt x="0" y="883042"/>
                  </a:lnTo>
                  <a:close/>
                </a:path>
              </a:pathLst>
            </a:custGeom>
            <a:solidFill>
              <a:srgbClr val="8A5E3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2368158" cy="9401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661834" y="495300"/>
            <a:ext cx="6886575" cy="40989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n-US" sz="7500" u="none" strike="noStrike" dirty="0">
                <a:solidFill>
                  <a:srgbClr val="D4AD6E"/>
                </a:solidFill>
                <a:latin typeface="Georgia Pro Condensed"/>
                <a:ea typeface="Georgia Pro Condensed"/>
                <a:cs typeface="Georgia Pro Condensed"/>
                <a:sym typeface="Georgia Pro Condensed"/>
              </a:rPr>
              <a:t>Kathakali: Kerala's Vibrant Storytelling Dance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61834" y="5275619"/>
            <a:ext cx="7796366" cy="50322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Kathakali is a traditional dance-drama from Kerala.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It is known for its dramatic appearance and storytelling style.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Performers use detailed facial makeup and large colorful costumes.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The dance presents stories from epics like the Ramayana and Mahabharata.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Expressions, especially eye movements, are very important.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Music and percussion instruments create a powerful atmosphere.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Kathakali is a blend of dance, acting, and theatre.</a:t>
            </a:r>
          </a:p>
          <a:p>
            <a:pPr marL="0" lvl="0" indent="0" algn="l">
              <a:lnSpc>
                <a:spcPts val="3499"/>
              </a:lnSpc>
            </a:pPr>
            <a:endParaRPr lang="en-US" sz="2499" u="none" strike="noStrike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312412-DC3E-DA8C-4936-AE85CC3486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4942" y="0"/>
            <a:ext cx="89916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A3C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296400" y="0"/>
            <a:ext cx="8991600" cy="3352800"/>
            <a:chOff x="0" y="0"/>
            <a:chExt cx="2368158" cy="88304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68158" cy="883042"/>
            </a:xfrm>
            <a:custGeom>
              <a:avLst/>
              <a:gdLst/>
              <a:ahLst/>
              <a:cxnLst/>
              <a:rect l="l" t="t" r="r" b="b"/>
              <a:pathLst>
                <a:path w="2368158" h="883042">
                  <a:moveTo>
                    <a:pt x="0" y="0"/>
                  </a:moveTo>
                  <a:lnTo>
                    <a:pt x="2368158" y="0"/>
                  </a:lnTo>
                  <a:lnTo>
                    <a:pt x="2368158" y="883042"/>
                  </a:lnTo>
                  <a:lnTo>
                    <a:pt x="0" y="883042"/>
                  </a:lnTo>
                  <a:close/>
                </a:path>
              </a:pathLst>
            </a:custGeom>
            <a:solidFill>
              <a:srgbClr val="4A3C3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2368158" cy="9401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666750" y="809625"/>
            <a:ext cx="6886575" cy="3089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n-US" sz="8000" u="none" strike="noStrike">
                <a:solidFill>
                  <a:srgbClr val="D4AD6E"/>
                </a:solidFill>
                <a:latin typeface="Georgia Pro Condensed"/>
                <a:ea typeface="Georgia Pro Condensed"/>
                <a:cs typeface="Georgia Pro Condensed"/>
                <a:sym typeface="Georgia Pro Condensed"/>
              </a:rPr>
              <a:t>Kuchipudi: The Dance-Drama Art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66750" y="4686300"/>
            <a:ext cx="7486651" cy="54168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Kuchipudi is a classical dance from Andhra Pradesh.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It developed as a dance-drama tradition.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This dance combines graceful movements with expressive storytelling.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The costumes are similar to Bharatanatyam but lighter.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Carnatic music is used in performances.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One special feature is the brass plate dance, called </a:t>
            </a:r>
            <a:r>
              <a:rPr lang="en-US" sz="2499" spc="-37" dirty="0" err="1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Tarangam</a:t>
            </a: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Kuchipudi is lively, elegant, and energetic.</a:t>
            </a:r>
          </a:p>
          <a:p>
            <a:pPr marL="0" lvl="0" indent="0" algn="l">
              <a:lnSpc>
                <a:spcPts val="3499"/>
              </a:lnSpc>
            </a:pPr>
            <a:endParaRPr lang="en-US" sz="2499" u="none" strike="noStrike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F52908-F0FB-C0E3-CA66-2F4584FA1D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1" y="0"/>
            <a:ext cx="8686800" cy="1024580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5E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296400" y="0"/>
            <a:ext cx="8991600" cy="3352800"/>
            <a:chOff x="0" y="0"/>
            <a:chExt cx="2368158" cy="88304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68158" cy="883042"/>
            </a:xfrm>
            <a:custGeom>
              <a:avLst/>
              <a:gdLst/>
              <a:ahLst/>
              <a:cxnLst/>
              <a:rect l="l" t="t" r="r" b="b"/>
              <a:pathLst>
                <a:path w="2368158" h="883042">
                  <a:moveTo>
                    <a:pt x="0" y="0"/>
                  </a:moveTo>
                  <a:lnTo>
                    <a:pt x="2368158" y="0"/>
                  </a:lnTo>
                  <a:lnTo>
                    <a:pt x="2368158" y="883042"/>
                  </a:lnTo>
                  <a:lnTo>
                    <a:pt x="0" y="883042"/>
                  </a:lnTo>
                  <a:close/>
                </a:path>
              </a:pathLst>
            </a:custGeom>
            <a:solidFill>
              <a:srgbClr val="8A5E3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2368158" cy="9401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666750" y="809625"/>
            <a:ext cx="6886575" cy="2079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n-US" sz="8000" u="none" strike="noStrike">
                <a:solidFill>
                  <a:srgbClr val="D4AD6E"/>
                </a:solidFill>
                <a:latin typeface="Georgia Pro Condensed"/>
                <a:ea typeface="Georgia Pro Condensed"/>
                <a:cs typeface="Georgia Pro Condensed"/>
                <a:sym typeface="Georgia Pro Condensed"/>
              </a:rPr>
              <a:t>Odissi: Grace of Odisha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66750" y="4000500"/>
            <a:ext cx="6886575" cy="5801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Odissi is a classical dance from Odisha.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It is inspired by temple sculptures and traditional art.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The dance emphasizes grace, fluid movements, and expressions.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Dancers wear beautiful silk costumes and silver </a:t>
            </a:r>
            <a:r>
              <a:rPr lang="en-US" sz="2499" spc="-37" dirty="0" err="1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jewellery</a:t>
            </a: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Odissi music is soft and devotional.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A unique feature is the </a:t>
            </a:r>
            <a:r>
              <a:rPr lang="en-US" sz="2499" spc="-37" dirty="0" err="1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Tribhangi</a:t>
            </a: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 posture, which involves three body bends.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Odissi looks very graceful and artistic.</a:t>
            </a:r>
          </a:p>
          <a:p>
            <a:pPr marL="0" lvl="0" indent="0" algn="l">
              <a:lnSpc>
                <a:spcPts val="3499"/>
              </a:lnSpc>
            </a:pPr>
            <a:endParaRPr lang="en-US" sz="2499" u="none" strike="noStrike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9D6DB15-77DA-304A-DFEB-93F4A560B7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400" y="8681"/>
            <a:ext cx="8991600" cy="1027831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A3C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296400" y="0"/>
            <a:ext cx="8991600" cy="3352800"/>
            <a:chOff x="0" y="0"/>
            <a:chExt cx="2368158" cy="88304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68158" cy="883042"/>
            </a:xfrm>
            <a:custGeom>
              <a:avLst/>
              <a:gdLst/>
              <a:ahLst/>
              <a:cxnLst/>
              <a:rect l="l" t="t" r="r" b="b"/>
              <a:pathLst>
                <a:path w="2368158" h="883042">
                  <a:moveTo>
                    <a:pt x="0" y="0"/>
                  </a:moveTo>
                  <a:lnTo>
                    <a:pt x="2368158" y="0"/>
                  </a:lnTo>
                  <a:lnTo>
                    <a:pt x="2368158" y="883042"/>
                  </a:lnTo>
                  <a:lnTo>
                    <a:pt x="0" y="883042"/>
                  </a:lnTo>
                  <a:close/>
                </a:path>
              </a:pathLst>
            </a:custGeom>
            <a:solidFill>
              <a:srgbClr val="4A3C3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2368158" cy="9401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666750" y="809625"/>
            <a:ext cx="6886575" cy="3089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n-US" sz="8000" u="none" strike="noStrike" dirty="0" err="1">
                <a:solidFill>
                  <a:srgbClr val="D4AD6E"/>
                </a:solidFill>
                <a:latin typeface="Georgia Pro Condensed"/>
                <a:ea typeface="Georgia Pro Condensed"/>
                <a:cs typeface="Georgia Pro Condensed"/>
                <a:sym typeface="Georgia Pro Condensed"/>
              </a:rPr>
              <a:t>Sattriya</a:t>
            </a:r>
            <a:r>
              <a:rPr lang="en-US" sz="8000" u="none" strike="noStrike" dirty="0">
                <a:solidFill>
                  <a:srgbClr val="D4AD6E"/>
                </a:solidFill>
                <a:latin typeface="Georgia Pro Condensed"/>
                <a:ea typeface="Georgia Pro Condensed"/>
                <a:cs typeface="Georgia Pro Condensed"/>
                <a:sym typeface="Georgia Pro Condensed"/>
              </a:rPr>
              <a:t>: Monastic Dance of Assam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66750" y="4533900"/>
            <a:ext cx="7562850" cy="54168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 err="1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Sattriya</a:t>
            </a: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 is a classical dance from Assam.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It originated in Vaishnavite monasteries called </a:t>
            </a:r>
            <a:r>
              <a:rPr lang="en-US" sz="2499" spc="-37" dirty="0" err="1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Sattras</a:t>
            </a: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Initially, it was performed as part of religious practices.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The dance combines storytelling, music, and expressions.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Costumes are made of traditional Assamese silk.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 err="1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Sattriya</a:t>
            </a: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 reflects devotion, discipline, and culture.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Today, it is recognized as a major classical dance of India.</a:t>
            </a:r>
          </a:p>
          <a:p>
            <a:pPr marL="0" lvl="0" indent="0" algn="l">
              <a:lnSpc>
                <a:spcPts val="3499"/>
              </a:lnSpc>
            </a:pPr>
            <a:r>
              <a:rPr lang="en-US" sz="2499" u="none" strike="noStrike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2B3A2F6-2F4B-E72A-8440-C53E326253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1" y="-8462"/>
            <a:ext cx="8839200" cy="1029546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5E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296400" y="0"/>
            <a:ext cx="8991600" cy="3352800"/>
            <a:chOff x="0" y="0"/>
            <a:chExt cx="2368158" cy="88304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68158" cy="883042"/>
            </a:xfrm>
            <a:custGeom>
              <a:avLst/>
              <a:gdLst/>
              <a:ahLst/>
              <a:cxnLst/>
              <a:rect l="l" t="t" r="r" b="b"/>
              <a:pathLst>
                <a:path w="2368158" h="883042">
                  <a:moveTo>
                    <a:pt x="0" y="0"/>
                  </a:moveTo>
                  <a:lnTo>
                    <a:pt x="2368158" y="0"/>
                  </a:lnTo>
                  <a:lnTo>
                    <a:pt x="2368158" y="883042"/>
                  </a:lnTo>
                  <a:lnTo>
                    <a:pt x="0" y="883042"/>
                  </a:lnTo>
                  <a:close/>
                </a:path>
              </a:pathLst>
            </a:custGeom>
            <a:solidFill>
              <a:srgbClr val="8A5E3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2368158" cy="9401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666750" y="809625"/>
            <a:ext cx="6886575" cy="2079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n-US" sz="8000" u="none" strike="noStrike">
                <a:solidFill>
                  <a:srgbClr val="D4AD6E"/>
                </a:solidFill>
                <a:latin typeface="Georgia Pro Condensed"/>
                <a:ea typeface="Georgia Pro Condensed"/>
                <a:cs typeface="Georgia Pro Condensed"/>
                <a:sym typeface="Georgia Pro Condensed"/>
              </a:rPr>
              <a:t>Manipuri: The Ritual Dance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66749" y="4059278"/>
            <a:ext cx="6886575" cy="5416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Manipuri is a classical dance from Manipur.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This dance is gentle, smooth, and devotional in nature.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It often portrays stories of Radha and Krishna.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The costume includes a distinctive cylindrical skirt.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Movements are soft, flowing, and elegant.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499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Manipuri dance focuses on grace rather than strong footwork.</a:t>
            </a:r>
            <a:b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</a:br>
            <a:r>
              <a:rPr lang="en-US" sz="2499" spc="-37" dirty="0">
                <a:solidFill>
                  <a:srgbClr val="D4AD6E"/>
                </a:solidFill>
                <a:latin typeface="Helvetica World"/>
                <a:ea typeface="Helvetica World"/>
                <a:cs typeface="Helvetica World"/>
              </a:rPr>
              <a:t>It creates a calm and spiritual feeling.</a:t>
            </a:r>
          </a:p>
          <a:p>
            <a:pPr marL="0" lvl="0" indent="0" algn="l">
              <a:lnSpc>
                <a:spcPts val="3499"/>
              </a:lnSpc>
            </a:pPr>
            <a:endParaRPr lang="en-US" sz="2499" u="none" strike="noStrike" spc="-37" dirty="0">
              <a:solidFill>
                <a:srgbClr val="D4AD6E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7E66871-D8EC-8959-E735-14C10EB5DE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1" y="0"/>
            <a:ext cx="9144000" cy="10287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735</Words>
  <Application>Microsoft Office PowerPoint</Application>
  <PresentationFormat>Custom</PresentationFormat>
  <Paragraphs>91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Georgia Pro Condensed</vt:lpstr>
      <vt:lpstr>Helvetica World</vt:lpstr>
      <vt:lpstr>Aptos</vt:lpstr>
      <vt:lpstr>Wingdings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Shreya Marne</cp:lastModifiedBy>
  <cp:revision>2</cp:revision>
  <dcterms:created xsi:type="dcterms:W3CDTF">2006-08-16T00:00:00Z</dcterms:created>
  <dcterms:modified xsi:type="dcterms:W3CDTF">2026-02-17T16:56:13Z</dcterms:modified>
  <dc:identifier>DAHBlzRwYFw</dc:identifier>
</cp:coreProperties>
</file>